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_rels/presentation.xml.rels" ContentType="application/vnd.openxmlformats-package.relationships+xml"/>
  <Override PartName="/ppt/media/image14.png" ContentType="image/png"/>
  <Override PartName="/ppt/media/image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8.png" ContentType="image/png"/>
  <Override PartName="/ppt/media/image12.png" ContentType="image/png"/>
  <Override PartName="/ppt/media/image3.png" ContentType="image/png"/>
  <Override PartName="/ppt/media/image9.png" ContentType="image/png"/>
  <Override PartName="/ppt/media/image13.png" ContentType="image/png"/>
  <Override PartName="/ppt/media/image4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s/slide1.xml" ContentType="application/vnd.openxmlformats-officedocument.presentationml.slide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49" r:id="rId3"/>
    <p:sldMasterId id="2147483651" r:id="rId4"/>
    <p:sldMasterId id="2147483653" r:id="rId5"/>
    <p:sldMasterId id="2147483655" r:id="rId6"/>
    <p:sldMasterId id="2147483657" r:id="rId7"/>
    <p:sldMasterId id="2147483659" r:id="rId8"/>
    <p:sldMasterId id="2147483661" r:id="rId9"/>
    <p:sldMasterId id="2147483663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</p:sld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sldImg"/>
          </p:nvPr>
        </p:nvSpPr>
        <p:spPr>
          <a:xfrm>
            <a:off x="0" y="764280"/>
            <a:ext cx="360" cy="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move the slide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Click to edit the notes format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&lt;header&gt;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0524B7A6-CF3F-4668-A781-83EA2BCF2B54}" type="slidenum"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7A387EC-C810-4BDE-BEEF-36D3A2AB13F8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sldNum" idx="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C5F670C-E5D5-493D-9D07-45A4432F3FB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BECB7EC-5FD4-4F63-B0B4-9196B3A9F3F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07882BA-E2CB-46C9-B43C-55B8C2DFC1FE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078BA14-36BD-4F98-B0DA-508EA5CBCCF5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sldNum" idx="9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16712D48-45ED-4C25-891A-7B88CC3D918C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sldNum" idx="1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FC2F03B-D27E-4B82-A7FE-5D40FB641656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-216000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sldNum" idx="1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C89CC90-1F81-4AA1-AF82-80616F1A7982}" type="slidenum">
              <a:rPr b="0" lang="en-US" sz="1200" strike="noStrike" u="none">
                <a:solidFill>
                  <a:srgbClr val="000000"/>
                </a:solidFill>
                <a:uFillTx/>
                <a:latin typeface="Times New Roman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2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3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4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5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6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7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/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5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1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5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5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2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2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5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3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4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5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 0" descr="preencoded.png"/>
          <p:cNvPicPr/>
          <p:nvPr/>
        </p:nvPicPr>
        <p:blipFill>
          <a:blip r:embed="rId2"/>
          <a:stretch/>
        </p:blipFill>
        <p:spPr>
          <a:xfrm>
            <a:off x="0" y="0"/>
            <a:ext cx="14630040" cy="8229240"/>
          </a:xfrm>
          <a:prstGeom prst="rect">
            <a:avLst/>
          </a:prstGeom>
          <a:ln w="0">
            <a:noFill/>
          </a:ln>
        </p:spPr>
      </p:pic>
      <p:sp>
        <p:nvSpPr>
          <p:cNvPr id="38" name="Shape 0"/>
          <p:cNvSpPr/>
          <p:nvPr/>
        </p:nvSpPr>
        <p:spPr>
          <a:xfrm>
            <a:off x="0" y="0"/>
            <a:ext cx="14630040" cy="8229240"/>
          </a:xfrm>
          <a:prstGeom prst="rect">
            <a:avLst/>
          </a:prstGeom>
          <a:solidFill>
            <a:srgbClr val="152025">
              <a:alpha val="95000"/>
            </a:srgbClr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39" name="Image 1" descr="preencoded.png">
            <a:hlinkClick r:id="rId3"/>
          </p:cNvPr>
          <p:cNvPicPr/>
          <p:nvPr/>
        </p:nvPicPr>
        <p:blipFill>
          <a:blip r:embed="rId4"/>
          <a:stretch/>
        </p:blipFill>
        <p:spPr>
          <a:xfrm>
            <a:off x="12839040" y="7749720"/>
            <a:ext cx="1722240" cy="411120"/>
          </a:xfrm>
          <a:prstGeom prst="rect">
            <a:avLst/>
          </a:prstGeom>
          <a:ln w="0"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731520" y="328320"/>
            <a:ext cx="13167000" cy="1373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en-US" sz="4400" strike="noStrike" u="none">
                <a:solidFill>
                  <a:schemeClr val="dk1"/>
                </a:solidFill>
                <a:uFillTx/>
                <a:latin typeface="Calibri Light"/>
              </a:rPr>
              <a:t>Click to edit the title text format</a:t>
            </a:r>
            <a:endParaRPr b="0" lang="en-US" sz="4400" strike="noStrike" u="none">
              <a:solidFill>
                <a:schemeClr val="dk1"/>
              </a:solidFill>
              <a:uFillTx/>
              <a:latin typeface="Calibri Light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731520" y="1925640"/>
            <a:ext cx="13167000" cy="4772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Click to edit the outline text format</a:t>
            </a:r>
            <a:endParaRPr b="0" lang="en-US" sz="32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Second Outline Level</a:t>
            </a:r>
            <a:endParaRPr b="0" lang="en-US" sz="24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Third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Fourth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Fifth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Sixth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Seventh Outline Level</a:t>
            </a:r>
            <a:endParaRPr b="0" lang="en-US" sz="20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8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49" name="Text 0"/>
          <p:cNvSpPr/>
          <p:nvPr/>
        </p:nvSpPr>
        <p:spPr>
          <a:xfrm>
            <a:off x="6280200" y="20113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Introduction to Game Development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0" name="Text 1"/>
          <p:cNvSpPr/>
          <p:nvPr/>
        </p:nvSpPr>
        <p:spPr>
          <a:xfrm>
            <a:off x="6280200" y="4477680"/>
            <a:ext cx="755604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A fusion of creativity, technology, and storytelling. Combines disciplines like art, design, programming, sound, and more. Purpose: Create engaging, interactive experiences for players.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1" name="Text 3"/>
          <p:cNvSpPr/>
          <p:nvPr/>
        </p:nvSpPr>
        <p:spPr>
          <a:xfrm>
            <a:off x="6629400" y="6858000"/>
            <a:ext cx="1865880" cy="396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3101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7e5d8"/>
                </a:solidFill>
                <a:uFillTx/>
                <a:latin typeface="Syne Bold"/>
                <a:ea typeface="Syne Bold"/>
              </a:rPr>
              <a:t>- by Kiran and Subash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54" name="Text 0"/>
          <p:cNvSpPr/>
          <p:nvPr/>
        </p:nvSpPr>
        <p:spPr>
          <a:xfrm>
            <a:off x="6280200" y="1123920"/>
            <a:ext cx="7556040" cy="2125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Why Game Development Matters?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5" name="Shape 1"/>
          <p:cNvSpPr/>
          <p:nvPr/>
        </p:nvSpPr>
        <p:spPr>
          <a:xfrm>
            <a:off x="6280200" y="3845520"/>
            <a:ext cx="396360" cy="396360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6" name="Text 2"/>
          <p:cNvSpPr/>
          <p:nvPr/>
        </p:nvSpPr>
        <p:spPr>
          <a:xfrm>
            <a:off x="6903720" y="3845520"/>
            <a:ext cx="304092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Cultural Expression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7" name="Text 3"/>
          <p:cNvSpPr/>
          <p:nvPr/>
        </p:nvSpPr>
        <p:spPr>
          <a:xfrm>
            <a:off x="6903720" y="4690080"/>
            <a:ext cx="3040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Blends technology with cultural expression.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8" name="Shape 4"/>
          <p:cNvSpPr/>
          <p:nvPr/>
        </p:nvSpPr>
        <p:spPr>
          <a:xfrm>
            <a:off x="10171800" y="3845520"/>
            <a:ext cx="396360" cy="396360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59" name="Text 5"/>
          <p:cNvSpPr/>
          <p:nvPr/>
        </p:nvSpPr>
        <p:spPr>
          <a:xfrm>
            <a:off x="10795680" y="3845520"/>
            <a:ext cx="304092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Entertainment &amp; Education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0" name="Text 6"/>
          <p:cNvSpPr/>
          <p:nvPr/>
        </p:nvSpPr>
        <p:spPr>
          <a:xfrm>
            <a:off x="10795680" y="5044680"/>
            <a:ext cx="304092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Supports entertainment, education, and innovation.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1" name="Shape 7"/>
          <p:cNvSpPr/>
          <p:nvPr/>
        </p:nvSpPr>
        <p:spPr>
          <a:xfrm>
            <a:off x="6280200" y="6252480"/>
            <a:ext cx="396360" cy="396360"/>
          </a:xfrm>
          <a:prstGeom prst="roundRect">
            <a:avLst>
              <a:gd name="adj" fmla="val 2400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2" name="Text 8"/>
          <p:cNvSpPr/>
          <p:nvPr/>
        </p:nvSpPr>
        <p:spPr>
          <a:xfrm>
            <a:off x="6903720" y="6252480"/>
            <a:ext cx="629820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Community &amp; Contributions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Text 9"/>
          <p:cNvSpPr/>
          <p:nvPr/>
        </p:nvSpPr>
        <p:spPr>
          <a:xfrm>
            <a:off x="6903720" y="6742800"/>
            <a:ext cx="693252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Drives the gaming community and regional contributions.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4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0"/>
          <p:cNvSpPr/>
          <p:nvPr/>
        </p:nvSpPr>
        <p:spPr>
          <a:xfrm>
            <a:off x="793800" y="2362680"/>
            <a:ext cx="83476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Core Components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6" name="Text 1"/>
          <p:cNvSpPr/>
          <p:nvPr/>
        </p:nvSpPr>
        <p:spPr>
          <a:xfrm>
            <a:off x="793800" y="363852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Game Design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7" name="Text 2"/>
          <p:cNvSpPr/>
          <p:nvPr/>
        </p:nvSpPr>
        <p:spPr>
          <a:xfrm>
            <a:off x="793800" y="457416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Blueprint for concepts, rules, mechanics, and story.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8" name="Text 3"/>
          <p:cNvSpPr/>
          <p:nvPr/>
        </p:nvSpPr>
        <p:spPr>
          <a:xfrm>
            <a:off x="4200480" y="363852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Art &amp; Animation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9" name="Text 4"/>
          <p:cNvSpPr/>
          <p:nvPr/>
        </p:nvSpPr>
        <p:spPr>
          <a:xfrm>
            <a:off x="4200480" y="4574160"/>
            <a:ext cx="2845080" cy="108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Visual creation and animation to bring elements to life.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0" name="Text 5"/>
          <p:cNvSpPr/>
          <p:nvPr/>
        </p:nvSpPr>
        <p:spPr>
          <a:xfrm>
            <a:off x="7607160" y="363852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Programming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1" name="Text 6"/>
          <p:cNvSpPr/>
          <p:nvPr/>
        </p:nvSpPr>
        <p:spPr>
          <a:xfrm>
            <a:off x="7607160" y="457416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Code for mechanics, engines, and performance.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2" name="Text 7"/>
          <p:cNvSpPr/>
          <p:nvPr/>
        </p:nvSpPr>
        <p:spPr>
          <a:xfrm>
            <a:off x="11013480" y="3638520"/>
            <a:ext cx="2845080" cy="70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Sound &amp; Music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3" name="Text 8"/>
          <p:cNvSpPr/>
          <p:nvPr/>
        </p:nvSpPr>
        <p:spPr>
          <a:xfrm>
            <a:off x="11013480" y="4574160"/>
            <a:ext cx="2845080" cy="72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849"/>
              </a:lnSpc>
              <a:tabLst>
                <a:tab algn="l" pos="0"/>
              </a:tabLst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Enhances mood and immersion.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4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 0"/>
          <p:cNvSpPr/>
          <p:nvPr/>
        </p:nvSpPr>
        <p:spPr>
          <a:xfrm>
            <a:off x="773640" y="608760"/>
            <a:ext cx="12681360" cy="690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5400"/>
              </a:lnSpc>
              <a:tabLst>
                <a:tab algn="l" pos="0"/>
              </a:tabLst>
            </a:pPr>
            <a:r>
              <a:rPr b="1" lang="en-US" sz="43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Game Development Process</a:t>
            </a:r>
            <a:endParaRPr b="0" lang="en-US" sz="4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6" name="Shape 1"/>
          <p:cNvSpPr/>
          <p:nvPr/>
        </p:nvSpPr>
        <p:spPr>
          <a:xfrm>
            <a:off x="1090080" y="1741680"/>
            <a:ext cx="30240" cy="587880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7" name="Shape 2"/>
          <p:cNvSpPr/>
          <p:nvPr/>
        </p:nvSpPr>
        <p:spPr>
          <a:xfrm>
            <a:off x="1323720" y="222372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8" name="Shape 3"/>
          <p:cNvSpPr/>
          <p:nvPr/>
        </p:nvSpPr>
        <p:spPr>
          <a:xfrm>
            <a:off x="856800" y="199044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79" name="Text 4"/>
          <p:cNvSpPr/>
          <p:nvPr/>
        </p:nvSpPr>
        <p:spPr>
          <a:xfrm>
            <a:off x="1017720" y="2073240"/>
            <a:ext cx="1749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1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0" name="Text 5"/>
          <p:cNvSpPr/>
          <p:nvPr/>
        </p:nvSpPr>
        <p:spPr>
          <a:xfrm>
            <a:off x="2321280" y="196272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Conceptualization: Brainstorming and outlining ideas.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1" name="Shape 6"/>
          <p:cNvSpPr/>
          <p:nvPr/>
        </p:nvSpPr>
        <p:spPr>
          <a:xfrm>
            <a:off x="1323720" y="324036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2" name="Shape 7"/>
          <p:cNvSpPr/>
          <p:nvPr/>
        </p:nvSpPr>
        <p:spPr>
          <a:xfrm>
            <a:off x="856800" y="300708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Text 8"/>
          <p:cNvSpPr/>
          <p:nvPr/>
        </p:nvSpPr>
        <p:spPr>
          <a:xfrm>
            <a:off x="938880" y="3089880"/>
            <a:ext cx="3322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2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4" name="Text 9"/>
          <p:cNvSpPr/>
          <p:nvPr/>
        </p:nvSpPr>
        <p:spPr>
          <a:xfrm>
            <a:off x="2321280" y="297936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Pre-production: Prototyping and resource allocation.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Shape 10"/>
          <p:cNvSpPr/>
          <p:nvPr/>
        </p:nvSpPr>
        <p:spPr>
          <a:xfrm>
            <a:off x="1323720" y="425736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6" name="Shape 11"/>
          <p:cNvSpPr/>
          <p:nvPr/>
        </p:nvSpPr>
        <p:spPr>
          <a:xfrm>
            <a:off x="856800" y="402372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7" name="Text 12"/>
          <p:cNvSpPr/>
          <p:nvPr/>
        </p:nvSpPr>
        <p:spPr>
          <a:xfrm>
            <a:off x="930240" y="4106520"/>
            <a:ext cx="34956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3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8" name="Text 13"/>
          <p:cNvSpPr/>
          <p:nvPr/>
        </p:nvSpPr>
        <p:spPr>
          <a:xfrm>
            <a:off x="2321280" y="399600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Production: Collaboration to build the game.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9" name="Shape 14"/>
          <p:cNvSpPr/>
          <p:nvPr/>
        </p:nvSpPr>
        <p:spPr>
          <a:xfrm>
            <a:off x="1323720" y="527400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0" name="Shape 15"/>
          <p:cNvSpPr/>
          <p:nvPr/>
        </p:nvSpPr>
        <p:spPr>
          <a:xfrm>
            <a:off x="856800" y="504036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1" name="Text 16"/>
          <p:cNvSpPr/>
          <p:nvPr/>
        </p:nvSpPr>
        <p:spPr>
          <a:xfrm>
            <a:off x="923760" y="5123160"/>
            <a:ext cx="36252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4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Text 17"/>
          <p:cNvSpPr/>
          <p:nvPr/>
        </p:nvSpPr>
        <p:spPr>
          <a:xfrm>
            <a:off x="2321280" y="501264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Testing: Rigorous quality checks.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3" name="Shape 18"/>
          <p:cNvSpPr/>
          <p:nvPr/>
        </p:nvSpPr>
        <p:spPr>
          <a:xfrm>
            <a:off x="1323720" y="629064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4" name="Shape 19"/>
          <p:cNvSpPr/>
          <p:nvPr/>
        </p:nvSpPr>
        <p:spPr>
          <a:xfrm>
            <a:off x="856800" y="605700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5" name="Text 20"/>
          <p:cNvSpPr/>
          <p:nvPr/>
        </p:nvSpPr>
        <p:spPr>
          <a:xfrm>
            <a:off x="937080" y="6139800"/>
            <a:ext cx="3362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5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6" name="Text 21"/>
          <p:cNvSpPr/>
          <p:nvPr/>
        </p:nvSpPr>
        <p:spPr>
          <a:xfrm>
            <a:off x="2321280" y="602928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Launch: Release to the public.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7" name="Shape 22"/>
          <p:cNvSpPr/>
          <p:nvPr/>
        </p:nvSpPr>
        <p:spPr>
          <a:xfrm>
            <a:off x="1323720" y="7307280"/>
            <a:ext cx="773280" cy="30240"/>
          </a:xfrm>
          <a:prstGeom prst="roundRect">
            <a:avLst>
              <a:gd name="adj" fmla="val 304659"/>
            </a:avLst>
          </a:prstGeom>
          <a:solidFill>
            <a:srgbClr val="6d9121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-23400" bIns="-234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8" name="Shape 23"/>
          <p:cNvSpPr/>
          <p:nvPr/>
        </p:nvSpPr>
        <p:spPr>
          <a:xfrm>
            <a:off x="856800" y="7073640"/>
            <a:ext cx="497160" cy="497160"/>
          </a:xfrm>
          <a:prstGeom prst="roundRect">
            <a:avLst>
              <a:gd name="adj" fmla="val 18667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9" name="Text 24"/>
          <p:cNvSpPr/>
          <p:nvPr/>
        </p:nvSpPr>
        <p:spPr>
          <a:xfrm>
            <a:off x="917640" y="7156440"/>
            <a:ext cx="37548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algn="ctr">
              <a:lnSpc>
                <a:spcPts val="2599"/>
              </a:lnSpc>
              <a:tabLst>
                <a:tab algn="l" pos="0"/>
              </a:tabLst>
            </a:pPr>
            <a:r>
              <a:rPr b="1" lang="en-US" sz="260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6</a:t>
            </a:r>
            <a:endParaRPr b="0" lang="en-US" sz="26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0" name="Text 25"/>
          <p:cNvSpPr/>
          <p:nvPr/>
        </p:nvSpPr>
        <p:spPr>
          <a:xfrm>
            <a:off x="2321280" y="7045920"/>
            <a:ext cx="11534760" cy="35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Post-launch: Updates, patches, and new content.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1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03" name="Text 0"/>
          <p:cNvSpPr/>
          <p:nvPr/>
        </p:nvSpPr>
        <p:spPr>
          <a:xfrm>
            <a:off x="6229440" y="747720"/>
            <a:ext cx="7657920" cy="1326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199"/>
              </a:lnSpc>
              <a:tabLst>
                <a:tab algn="l" pos="0"/>
              </a:tabLst>
            </a:pPr>
            <a:r>
              <a:rPr b="1" lang="en-US" sz="41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Tools and Technologies</a:t>
            </a:r>
            <a:endParaRPr b="0" lang="en-US" sz="4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4" name="Shape 1"/>
          <p:cNvSpPr/>
          <p:nvPr/>
        </p:nvSpPr>
        <p:spPr>
          <a:xfrm>
            <a:off x="6229440" y="2392560"/>
            <a:ext cx="3722760" cy="2479320"/>
          </a:xfrm>
          <a:prstGeom prst="roundRect">
            <a:avLst>
              <a:gd name="adj" fmla="val 3596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5" name="Text 2"/>
          <p:cNvSpPr/>
          <p:nvPr/>
        </p:nvSpPr>
        <p:spPr>
          <a:xfrm>
            <a:off x="6449040" y="2612520"/>
            <a:ext cx="309420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Game Engines</a:t>
            </a:r>
            <a:endParaRPr b="0" lang="en-US" sz="2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6" name="Text 3"/>
          <p:cNvSpPr/>
          <p:nvPr/>
        </p:nvSpPr>
        <p:spPr>
          <a:xfrm>
            <a:off x="6449040" y="3071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Unity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7" name="Text 4"/>
          <p:cNvSpPr/>
          <p:nvPr/>
        </p:nvSpPr>
        <p:spPr>
          <a:xfrm>
            <a:off x="6449040" y="3485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Unreal Engine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8" name="Text 5"/>
          <p:cNvSpPr/>
          <p:nvPr/>
        </p:nvSpPr>
        <p:spPr>
          <a:xfrm>
            <a:off x="6449040" y="3899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Godot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09" name="Text 6"/>
          <p:cNvSpPr/>
          <p:nvPr/>
        </p:nvSpPr>
        <p:spPr>
          <a:xfrm>
            <a:off x="6449040" y="431280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Raylib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0" name="Shape 7"/>
          <p:cNvSpPr/>
          <p:nvPr/>
        </p:nvSpPr>
        <p:spPr>
          <a:xfrm>
            <a:off x="10164600" y="2392560"/>
            <a:ext cx="3722760" cy="2479320"/>
          </a:xfrm>
          <a:prstGeom prst="roundRect">
            <a:avLst>
              <a:gd name="adj" fmla="val 3596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Text 8"/>
          <p:cNvSpPr/>
          <p:nvPr/>
        </p:nvSpPr>
        <p:spPr>
          <a:xfrm>
            <a:off x="10384200" y="2612520"/>
            <a:ext cx="322920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Graphic Design</a:t>
            </a:r>
            <a:endParaRPr b="0" lang="en-US" sz="2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2" name="Text 9"/>
          <p:cNvSpPr/>
          <p:nvPr/>
        </p:nvSpPr>
        <p:spPr>
          <a:xfrm>
            <a:off x="10384200" y="3071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Adobe Photoshop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3" name="Text 10"/>
          <p:cNvSpPr/>
          <p:nvPr/>
        </p:nvSpPr>
        <p:spPr>
          <a:xfrm>
            <a:off x="10384200" y="3485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Illustrator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4" name="Text 11"/>
          <p:cNvSpPr/>
          <p:nvPr/>
        </p:nvSpPr>
        <p:spPr>
          <a:xfrm>
            <a:off x="10384200" y="389916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Blender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5" name="Shape 12"/>
          <p:cNvSpPr/>
          <p:nvPr/>
        </p:nvSpPr>
        <p:spPr>
          <a:xfrm>
            <a:off x="6229440" y="5084280"/>
            <a:ext cx="3722760" cy="2397240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6" name="Text 13"/>
          <p:cNvSpPr/>
          <p:nvPr/>
        </p:nvSpPr>
        <p:spPr>
          <a:xfrm>
            <a:off x="6449040" y="5304240"/>
            <a:ext cx="3283200" cy="66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Programming Languages</a:t>
            </a:r>
            <a:endParaRPr b="0" lang="en-US" sz="2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7" name="Text 14"/>
          <p:cNvSpPr/>
          <p:nvPr/>
        </p:nvSpPr>
        <p:spPr>
          <a:xfrm>
            <a:off x="6449040" y="609480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C++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8" name="Text 15"/>
          <p:cNvSpPr/>
          <p:nvPr/>
        </p:nvSpPr>
        <p:spPr>
          <a:xfrm>
            <a:off x="6449040" y="650880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C#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9" name="Text 16"/>
          <p:cNvSpPr/>
          <p:nvPr/>
        </p:nvSpPr>
        <p:spPr>
          <a:xfrm>
            <a:off x="6449040" y="692280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Python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0" name="Shape 17"/>
          <p:cNvSpPr/>
          <p:nvPr/>
        </p:nvSpPr>
        <p:spPr>
          <a:xfrm>
            <a:off x="10164600" y="5084280"/>
            <a:ext cx="3722760" cy="2397240"/>
          </a:xfrm>
          <a:prstGeom prst="roundRect">
            <a:avLst>
              <a:gd name="adj" fmla="val 3719"/>
            </a:avLst>
          </a:prstGeom>
          <a:solidFill>
            <a:srgbClr val="547808"/>
          </a:solidFill>
          <a:ln w="7560">
            <a:solidFill>
              <a:srgbClr val="6d912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Text 18"/>
          <p:cNvSpPr/>
          <p:nvPr/>
        </p:nvSpPr>
        <p:spPr>
          <a:xfrm>
            <a:off x="10384200" y="5304240"/>
            <a:ext cx="2903040" cy="331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599"/>
              </a:lnSpc>
              <a:tabLst>
                <a:tab algn="l" pos="0"/>
              </a:tabLst>
            </a:pPr>
            <a:r>
              <a:rPr b="1" lang="en-US" sz="2050" strike="noStrike" u="none">
                <a:solidFill>
                  <a:srgbClr val="ffffff"/>
                </a:solidFill>
                <a:uFillTx/>
                <a:latin typeface="Syne Extra Bold"/>
                <a:ea typeface="Syne Extra Bold"/>
              </a:rPr>
              <a:t>Sound Design</a:t>
            </a:r>
            <a:endParaRPr b="0" lang="en-US" sz="20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2" name="Text 19"/>
          <p:cNvSpPr/>
          <p:nvPr/>
        </p:nvSpPr>
        <p:spPr>
          <a:xfrm>
            <a:off x="10384200" y="576324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Audacity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3" name="Text 20"/>
          <p:cNvSpPr/>
          <p:nvPr/>
        </p:nvSpPr>
        <p:spPr>
          <a:xfrm>
            <a:off x="10384200" y="6177240"/>
            <a:ext cx="3283200" cy="33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650"/>
              </a:lnSpc>
              <a:buClr>
                <a:srgbClr val="ffffff"/>
              </a:buClr>
              <a:buFont typeface="Symbol" charset="2"/>
              <a:buChar char=""/>
            </a:pPr>
            <a:r>
              <a:rPr b="0" lang="en-US" sz="1650" strike="noStrike" u="none">
                <a:solidFill>
                  <a:srgbClr val="ffffff"/>
                </a:solidFill>
                <a:uFillTx/>
                <a:latin typeface="Syne"/>
                <a:ea typeface="Syne"/>
              </a:rPr>
              <a:t>FMOD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4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 0"/>
          <p:cNvSpPr/>
          <p:nvPr/>
        </p:nvSpPr>
        <p:spPr>
          <a:xfrm>
            <a:off x="793800" y="2168640"/>
            <a:ext cx="13042440" cy="1417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550"/>
              </a:lnSpc>
              <a:tabLst>
                <a:tab algn="l" pos="0"/>
              </a:tabLst>
            </a:pPr>
            <a:r>
              <a:rPr b="1" lang="en-US" sz="44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Popular Games and Tech Stacks</a:t>
            </a:r>
            <a:endParaRPr b="0" lang="en-US" sz="44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6" name="Text 1"/>
          <p:cNvSpPr/>
          <p:nvPr/>
        </p:nvSpPr>
        <p:spPr>
          <a:xfrm>
            <a:off x="793800" y="4152960"/>
            <a:ext cx="3291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Mobile Games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7" name="Text 2"/>
          <p:cNvSpPr/>
          <p:nvPr/>
        </p:nvSpPr>
        <p:spPr>
          <a:xfrm>
            <a:off x="793800" y="47343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PUBG Mobile: Unreal Engine, C++.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8" name="Text 3"/>
          <p:cNvSpPr/>
          <p:nvPr/>
        </p:nvSpPr>
        <p:spPr>
          <a:xfrm>
            <a:off x="793800" y="51764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Garena Free Fire: Unity, C#.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9" name="Text 4"/>
          <p:cNvSpPr/>
          <p:nvPr/>
        </p:nvSpPr>
        <p:spPr>
          <a:xfrm>
            <a:off x="793800" y="5618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Ludo King: Unity, C#.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0" name="Text 5"/>
          <p:cNvSpPr/>
          <p:nvPr/>
        </p:nvSpPr>
        <p:spPr>
          <a:xfrm>
            <a:off x="7599600" y="4152960"/>
            <a:ext cx="4488120" cy="353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1" lang="en-US" sz="22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PC/Console Games</a:t>
            </a:r>
            <a:endParaRPr b="0" lang="en-US" sz="22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1" name="Text 6"/>
          <p:cNvSpPr/>
          <p:nvPr/>
        </p:nvSpPr>
        <p:spPr>
          <a:xfrm>
            <a:off x="7599600" y="473436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Valorant: Custom engine, C++.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2" name="Text 7"/>
          <p:cNvSpPr/>
          <p:nvPr/>
        </p:nvSpPr>
        <p:spPr>
          <a:xfrm>
            <a:off x="7599600" y="517644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Dota 2: Source 2 engine, Lua, and C++.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3" name="Text 8"/>
          <p:cNvSpPr/>
          <p:nvPr/>
        </p:nvSpPr>
        <p:spPr>
          <a:xfrm>
            <a:off x="7599600" y="5618520"/>
            <a:ext cx="6244200" cy="362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 marL="343080" indent="-343080">
              <a:lnSpc>
                <a:spcPts val="2849"/>
              </a:lnSpc>
              <a:buClr>
                <a:srgbClr val="d7e5d8"/>
              </a:buClr>
              <a:buFont typeface="Symbol" charset="2"/>
              <a:buChar char=""/>
            </a:pPr>
            <a:r>
              <a:rPr b="0" lang="en-US" sz="175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Raji: An Ancient Epic: Unreal Engine, Python.</a:t>
            </a:r>
            <a:endParaRPr b="0" lang="en-US" sz="17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4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 0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5486040" cy="8229960"/>
          </a:xfrm>
          <a:prstGeom prst="rect">
            <a:avLst/>
          </a:prstGeom>
          <a:ln w="0">
            <a:noFill/>
          </a:ln>
        </p:spPr>
      </p:pic>
      <p:sp>
        <p:nvSpPr>
          <p:cNvPr id="136" name="Text 0"/>
          <p:cNvSpPr/>
          <p:nvPr/>
        </p:nvSpPr>
        <p:spPr>
          <a:xfrm>
            <a:off x="6263640" y="610560"/>
            <a:ext cx="7589160" cy="208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5451"/>
              </a:lnSpc>
              <a:tabLst>
                <a:tab algn="l" pos="0"/>
              </a:tabLst>
            </a:pPr>
            <a:r>
              <a:rPr b="1" lang="en-US" sz="435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Regional Favorites in South Asia</a:t>
            </a:r>
            <a:endParaRPr b="0" lang="en-US" sz="43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37" name="Image 1" descr="preencoded.png"/>
          <p:cNvPicPr/>
          <p:nvPr/>
        </p:nvPicPr>
        <p:blipFill>
          <a:blip r:embed="rId2"/>
          <a:stretch/>
        </p:blipFill>
        <p:spPr>
          <a:xfrm>
            <a:off x="6263640" y="3025440"/>
            <a:ext cx="554760" cy="554760"/>
          </a:xfrm>
          <a:prstGeom prst="rect">
            <a:avLst/>
          </a:prstGeom>
          <a:ln w="0">
            <a:noFill/>
          </a:ln>
        </p:spPr>
      </p:pic>
      <p:sp>
        <p:nvSpPr>
          <p:cNvPr id="138" name="Text 1"/>
          <p:cNvSpPr/>
          <p:nvPr/>
        </p:nvSpPr>
        <p:spPr>
          <a:xfrm>
            <a:off x="6263640" y="3802680"/>
            <a:ext cx="2775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Teen Patti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39" name="Text 2"/>
          <p:cNvSpPr/>
          <p:nvPr/>
        </p:nvSpPr>
        <p:spPr>
          <a:xfrm>
            <a:off x="6263640" y="4282920"/>
            <a:ext cx="36277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Developed in Unity, targeting mobile platforms.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0" name="Image 2" descr="preencoded.png"/>
          <p:cNvPicPr/>
          <p:nvPr/>
        </p:nvPicPr>
        <p:blipFill>
          <a:blip r:embed="rId3"/>
          <a:stretch/>
        </p:blipFill>
        <p:spPr>
          <a:xfrm>
            <a:off x="10225080" y="3025440"/>
            <a:ext cx="554760" cy="554760"/>
          </a:xfrm>
          <a:prstGeom prst="rect">
            <a:avLst/>
          </a:prstGeom>
          <a:ln w="0">
            <a:noFill/>
          </a:ln>
        </p:spPr>
      </p:pic>
      <p:sp>
        <p:nvSpPr>
          <p:cNvPr id="141" name="Text 3"/>
          <p:cNvSpPr/>
          <p:nvPr/>
        </p:nvSpPr>
        <p:spPr>
          <a:xfrm>
            <a:off x="10225080" y="3802680"/>
            <a:ext cx="2775960" cy="3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FIFA Series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2" name="Text 4"/>
          <p:cNvSpPr/>
          <p:nvPr/>
        </p:nvSpPr>
        <p:spPr>
          <a:xfrm>
            <a:off x="10225080" y="4282920"/>
            <a:ext cx="3627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Frostbite engine, C++.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3" name="Image 3" descr="preencoded.png"/>
          <p:cNvPicPr/>
          <p:nvPr/>
        </p:nvPicPr>
        <p:blipFill>
          <a:blip r:embed="rId4"/>
          <a:stretch/>
        </p:blipFill>
        <p:spPr>
          <a:xfrm>
            <a:off x="6263640" y="5659920"/>
            <a:ext cx="554760" cy="554760"/>
          </a:xfrm>
          <a:prstGeom prst="rect">
            <a:avLst/>
          </a:prstGeom>
          <a:ln w="0">
            <a:noFill/>
          </a:ln>
        </p:spPr>
      </p:pic>
      <p:sp>
        <p:nvSpPr>
          <p:cNvPr id="144" name="Text 5"/>
          <p:cNvSpPr/>
          <p:nvPr/>
        </p:nvSpPr>
        <p:spPr>
          <a:xfrm>
            <a:off x="6263640" y="6437160"/>
            <a:ext cx="3627720" cy="693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2701"/>
              </a:lnSpc>
              <a:tabLst>
                <a:tab algn="l" pos="0"/>
              </a:tabLst>
            </a:pPr>
            <a:r>
              <a:rPr b="1" lang="en-US" sz="21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Raji: An Ancient Epic</a:t>
            </a:r>
            <a:endParaRPr b="0" lang="en-US" sz="21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5" name="Text 6"/>
          <p:cNvSpPr/>
          <p:nvPr/>
        </p:nvSpPr>
        <p:spPr>
          <a:xfrm>
            <a:off x="6263640" y="7264440"/>
            <a:ext cx="3627720" cy="354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750"/>
              </a:lnSpc>
              <a:tabLst>
                <a:tab algn="l" pos="0"/>
              </a:tabLst>
            </a:pPr>
            <a:r>
              <a:rPr b="0" lang="en-US" sz="17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Indian culture and mythology.</a:t>
            </a:r>
            <a:endParaRPr b="0" lang="en-US" sz="17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46" name=""/>
          <p:cNvSpPr/>
          <p:nvPr/>
        </p:nvSpPr>
        <p:spPr>
          <a:xfrm>
            <a:off x="12801600" y="7543800"/>
            <a:ext cx="1828800" cy="685800"/>
          </a:xfrm>
          <a:prstGeom prst="rect">
            <a:avLst/>
          </a:prstGeom>
          <a:solidFill>
            <a:srgbClr val="111a24"/>
          </a:soli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 0" descr="preencoded.png"/>
          <p:cNvPicPr/>
          <p:nvPr/>
        </p:nvPicPr>
        <p:blipFill>
          <a:blip r:embed="rId1"/>
          <a:stretch/>
        </p:blipFill>
        <p:spPr>
          <a:xfrm>
            <a:off x="9144000" y="0"/>
            <a:ext cx="5486040" cy="8229240"/>
          </a:xfrm>
          <a:prstGeom prst="rect">
            <a:avLst/>
          </a:prstGeom>
          <a:ln w="0">
            <a:noFill/>
          </a:ln>
        </p:spPr>
      </p:pic>
      <p:sp>
        <p:nvSpPr>
          <p:cNvPr id="148" name="Text 0"/>
          <p:cNvSpPr/>
          <p:nvPr/>
        </p:nvSpPr>
        <p:spPr>
          <a:xfrm>
            <a:off x="595440" y="733680"/>
            <a:ext cx="7953120" cy="1062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ts val="4150"/>
              </a:lnSpc>
              <a:tabLst>
                <a:tab algn="l" pos="0"/>
              </a:tabLst>
            </a:pPr>
            <a:r>
              <a:rPr b="1" lang="en-US" sz="3300" strike="noStrike" u="none">
                <a:solidFill>
                  <a:srgbClr val="f0f4f1"/>
                </a:solidFill>
                <a:uFillTx/>
                <a:latin typeface="Syne Extra Bold"/>
                <a:ea typeface="Syne Extra Bold"/>
              </a:rPr>
              <a:t>Live Game Development Projects</a:t>
            </a:r>
            <a:endParaRPr b="0" lang="en-US" sz="3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49" name="Image 1" descr="preencoded.png"/>
          <p:cNvPicPr/>
          <p:nvPr/>
        </p:nvPicPr>
        <p:blipFill>
          <a:blip r:embed="rId2"/>
          <a:stretch/>
        </p:blipFill>
        <p:spPr>
          <a:xfrm>
            <a:off x="595440" y="2052000"/>
            <a:ext cx="850320" cy="1360440"/>
          </a:xfrm>
          <a:prstGeom prst="rect">
            <a:avLst/>
          </a:prstGeom>
          <a:ln w="0">
            <a:noFill/>
          </a:ln>
        </p:spPr>
      </p:pic>
      <p:sp>
        <p:nvSpPr>
          <p:cNvPr id="150" name="Text 1"/>
          <p:cNvSpPr/>
          <p:nvPr/>
        </p:nvSpPr>
        <p:spPr>
          <a:xfrm>
            <a:off x="1701000" y="222228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Language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1" name="Text 2"/>
          <p:cNvSpPr/>
          <p:nvPr/>
        </p:nvSpPr>
        <p:spPr>
          <a:xfrm>
            <a:off x="1701000" y="2589840"/>
            <a:ext cx="68472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C.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2" name="Image 2" descr="preencoded.png"/>
          <p:cNvPicPr/>
          <p:nvPr/>
        </p:nvPicPr>
        <p:blipFill>
          <a:blip r:embed="rId3"/>
          <a:stretch/>
        </p:blipFill>
        <p:spPr>
          <a:xfrm>
            <a:off x="595440" y="3413160"/>
            <a:ext cx="850320" cy="1360440"/>
          </a:xfrm>
          <a:prstGeom prst="rect">
            <a:avLst/>
          </a:prstGeom>
          <a:ln w="0">
            <a:noFill/>
          </a:ln>
        </p:spPr>
      </p:pic>
      <p:sp>
        <p:nvSpPr>
          <p:cNvPr id="153" name="Text 3"/>
          <p:cNvSpPr/>
          <p:nvPr/>
        </p:nvSpPr>
        <p:spPr>
          <a:xfrm>
            <a:off x="1701000" y="358308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Framework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4" name="Text 4"/>
          <p:cNvSpPr/>
          <p:nvPr/>
        </p:nvSpPr>
        <p:spPr>
          <a:xfrm>
            <a:off x="1701000" y="3951000"/>
            <a:ext cx="68472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Raylib.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5" name="Image 3" descr="preencoded.png"/>
          <p:cNvPicPr/>
          <p:nvPr/>
        </p:nvPicPr>
        <p:blipFill>
          <a:blip r:embed="rId4"/>
          <a:stretch/>
        </p:blipFill>
        <p:spPr>
          <a:xfrm>
            <a:off x="595440" y="4773960"/>
            <a:ext cx="850320" cy="1360440"/>
          </a:xfrm>
          <a:prstGeom prst="rect">
            <a:avLst/>
          </a:prstGeom>
          <a:ln w="0">
            <a:noFill/>
          </a:ln>
        </p:spPr>
      </p:pic>
      <p:sp>
        <p:nvSpPr>
          <p:cNvPr id="156" name="Text 5"/>
          <p:cNvSpPr/>
          <p:nvPr/>
        </p:nvSpPr>
        <p:spPr>
          <a:xfrm>
            <a:off x="1701000" y="494388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Focus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57" name="Text 6"/>
          <p:cNvSpPr/>
          <p:nvPr/>
        </p:nvSpPr>
        <p:spPr>
          <a:xfrm>
            <a:off x="1701000" y="5311800"/>
            <a:ext cx="68472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Lightweight and high performance.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pic>
        <p:nvPicPr>
          <p:cNvPr id="158" name="Image 4" descr="preencoded.png"/>
          <p:cNvPicPr/>
          <p:nvPr/>
        </p:nvPicPr>
        <p:blipFill>
          <a:blip r:embed="rId5"/>
          <a:stretch/>
        </p:blipFill>
        <p:spPr>
          <a:xfrm>
            <a:off x="595440" y="6134760"/>
            <a:ext cx="850320" cy="1360440"/>
          </a:xfrm>
          <a:prstGeom prst="rect">
            <a:avLst/>
          </a:prstGeom>
          <a:ln w="0">
            <a:noFill/>
          </a:ln>
        </p:spPr>
      </p:pic>
      <p:sp>
        <p:nvSpPr>
          <p:cNvPr id="159" name="Text 7"/>
          <p:cNvSpPr/>
          <p:nvPr/>
        </p:nvSpPr>
        <p:spPr>
          <a:xfrm>
            <a:off x="1701000" y="6304680"/>
            <a:ext cx="2126160" cy="265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049"/>
              </a:lnSpc>
              <a:tabLst>
                <a:tab algn="l" pos="0"/>
              </a:tabLst>
            </a:pPr>
            <a:r>
              <a:rPr b="1" lang="en-US" sz="1650" strike="noStrike" u="none">
                <a:solidFill>
                  <a:srgbClr val="d7e5d8"/>
                </a:solidFill>
                <a:uFillTx/>
                <a:latin typeface="Syne Extra Bold"/>
                <a:ea typeface="Syne Extra Bold"/>
              </a:rPr>
              <a:t>Title</a:t>
            </a:r>
            <a:endParaRPr b="0" lang="en-US" sz="165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60" name="Text 8"/>
          <p:cNvSpPr/>
          <p:nvPr/>
        </p:nvSpPr>
        <p:spPr>
          <a:xfrm>
            <a:off x="1701000" y="6672600"/>
            <a:ext cx="6847200" cy="271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 anchor="t">
            <a:noAutofit/>
          </a:bodyPr>
          <a:p>
            <a:pPr>
              <a:lnSpc>
                <a:spcPts val="2100"/>
              </a:lnSpc>
              <a:tabLst>
                <a:tab algn="l" pos="0"/>
              </a:tabLst>
            </a:pPr>
            <a:r>
              <a:rPr b="0" lang="en-US" sz="1300" strike="noStrike" u="none">
                <a:solidFill>
                  <a:srgbClr val="d7e5d8"/>
                </a:solidFill>
                <a:uFillTx/>
                <a:latin typeface="Syne"/>
                <a:ea typeface="Syne"/>
              </a:rPr>
              <a:t>Floppy Bird</a:t>
            </a:r>
            <a:endParaRPr b="0" lang="en-US" sz="13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</TotalTime>
  <Application>LibreOffice/24.8.2.1$Linux_X86_64 LibreOffice_project/0f794b6e29741098670a3b95d60478a65d05ef13</Application>
  <AppVersion>15.0000</AppVersion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2025-01-19T05:59:42Z</dcterms:created>
  <dc:creator>PptxGenJS</dc:creator>
  <dc:description/>
  <dc:language>en-US</dc:language>
  <cp:lastModifiedBy/>
  <dcterms:modified xsi:type="dcterms:W3CDTF">2025-01-20T15:20:51Z</dcterms:modified>
  <cp:revision>3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r8>8</vt:r8>
  </property>
  <property fmtid="{D5CDD505-2E9C-101B-9397-08002B2CF9AE}" pid="3" name="PresentationFormat">
    <vt:lpwstr>On-screen Show (16:9)</vt:lpwstr>
  </property>
  <property fmtid="{D5CDD505-2E9C-101B-9397-08002B2CF9AE}" pid="4" name="Slides">
    <vt:r8>8</vt:r8>
  </property>
</Properties>
</file>